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</p:sldIdLst>
  <p:sldSz cx="12192000" cy="8999538"/>
  <p:notesSz cx="6858000" cy="9144000"/>
  <p:defaultTextStyle>
    <a:defPPr>
      <a:defRPr lang="en-US"/>
    </a:defPPr>
    <a:lvl1pPr marL="0" algn="l" defTabSz="1210940" rtl="0" eaLnBrk="1" latinLnBrk="0" hangingPunct="1">
      <a:defRPr sz="2384" kern="1200">
        <a:solidFill>
          <a:schemeClr val="tx1"/>
        </a:solidFill>
        <a:latin typeface="+mn-lt"/>
        <a:ea typeface="+mn-ea"/>
        <a:cs typeface="+mn-cs"/>
      </a:defRPr>
    </a:lvl1pPr>
    <a:lvl2pPr marL="605470" algn="l" defTabSz="1210940" rtl="0" eaLnBrk="1" latinLnBrk="0" hangingPunct="1">
      <a:defRPr sz="2384" kern="1200">
        <a:solidFill>
          <a:schemeClr val="tx1"/>
        </a:solidFill>
        <a:latin typeface="+mn-lt"/>
        <a:ea typeface="+mn-ea"/>
        <a:cs typeface="+mn-cs"/>
      </a:defRPr>
    </a:lvl2pPr>
    <a:lvl3pPr marL="1210940" algn="l" defTabSz="1210940" rtl="0" eaLnBrk="1" latinLnBrk="0" hangingPunct="1">
      <a:defRPr sz="2384" kern="1200">
        <a:solidFill>
          <a:schemeClr val="tx1"/>
        </a:solidFill>
        <a:latin typeface="+mn-lt"/>
        <a:ea typeface="+mn-ea"/>
        <a:cs typeface="+mn-cs"/>
      </a:defRPr>
    </a:lvl3pPr>
    <a:lvl4pPr marL="1816410" algn="l" defTabSz="1210940" rtl="0" eaLnBrk="1" latinLnBrk="0" hangingPunct="1">
      <a:defRPr sz="2384" kern="1200">
        <a:solidFill>
          <a:schemeClr val="tx1"/>
        </a:solidFill>
        <a:latin typeface="+mn-lt"/>
        <a:ea typeface="+mn-ea"/>
        <a:cs typeface="+mn-cs"/>
      </a:defRPr>
    </a:lvl4pPr>
    <a:lvl5pPr marL="2421880" algn="l" defTabSz="1210940" rtl="0" eaLnBrk="1" latinLnBrk="0" hangingPunct="1">
      <a:defRPr sz="2384" kern="1200">
        <a:solidFill>
          <a:schemeClr val="tx1"/>
        </a:solidFill>
        <a:latin typeface="+mn-lt"/>
        <a:ea typeface="+mn-ea"/>
        <a:cs typeface="+mn-cs"/>
      </a:defRPr>
    </a:lvl5pPr>
    <a:lvl6pPr marL="3027350" algn="l" defTabSz="1210940" rtl="0" eaLnBrk="1" latinLnBrk="0" hangingPunct="1">
      <a:defRPr sz="2384" kern="1200">
        <a:solidFill>
          <a:schemeClr val="tx1"/>
        </a:solidFill>
        <a:latin typeface="+mn-lt"/>
        <a:ea typeface="+mn-ea"/>
        <a:cs typeface="+mn-cs"/>
      </a:defRPr>
    </a:lvl6pPr>
    <a:lvl7pPr marL="3632820" algn="l" defTabSz="1210940" rtl="0" eaLnBrk="1" latinLnBrk="0" hangingPunct="1">
      <a:defRPr sz="2384" kern="1200">
        <a:solidFill>
          <a:schemeClr val="tx1"/>
        </a:solidFill>
        <a:latin typeface="+mn-lt"/>
        <a:ea typeface="+mn-ea"/>
        <a:cs typeface="+mn-cs"/>
      </a:defRPr>
    </a:lvl7pPr>
    <a:lvl8pPr marL="4238290" algn="l" defTabSz="1210940" rtl="0" eaLnBrk="1" latinLnBrk="0" hangingPunct="1">
      <a:defRPr sz="2384" kern="1200">
        <a:solidFill>
          <a:schemeClr val="tx1"/>
        </a:solidFill>
        <a:latin typeface="+mn-lt"/>
        <a:ea typeface="+mn-ea"/>
        <a:cs typeface="+mn-cs"/>
      </a:defRPr>
    </a:lvl8pPr>
    <a:lvl9pPr marL="4843760" algn="l" defTabSz="1210940" rtl="0" eaLnBrk="1" latinLnBrk="0" hangingPunct="1">
      <a:defRPr sz="23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59E4F0"/>
    <a:srgbClr val="FF2F92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5"/>
    <p:restoredTop sz="94595"/>
  </p:normalViewPr>
  <p:slideViewPr>
    <p:cSldViewPr snapToGrid="0" snapToObjects="1">
      <p:cViewPr varScale="1">
        <p:scale>
          <a:sx n="89" d="100"/>
          <a:sy n="89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72842"/>
            <a:ext cx="10363200" cy="3133172"/>
          </a:xfrm>
        </p:spPr>
        <p:txBody>
          <a:bodyPr anchor="b"/>
          <a:lstStyle>
            <a:lvl1pPr algn="ctr">
              <a:defRPr sz="787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26842"/>
            <a:ext cx="9144000" cy="2172804"/>
          </a:xfrm>
        </p:spPr>
        <p:txBody>
          <a:bodyPr/>
          <a:lstStyle>
            <a:lvl1pPr marL="0" indent="0" algn="ctr">
              <a:buNone/>
              <a:defRPr sz="3150"/>
            </a:lvl1pPr>
            <a:lvl2pPr marL="599984" indent="0" algn="ctr">
              <a:buNone/>
              <a:defRPr sz="2625"/>
            </a:lvl2pPr>
            <a:lvl3pPr marL="1199967" indent="0" algn="ctr">
              <a:buNone/>
              <a:defRPr sz="2362"/>
            </a:lvl3pPr>
            <a:lvl4pPr marL="1799951" indent="0" algn="ctr">
              <a:buNone/>
              <a:defRPr sz="2100"/>
            </a:lvl4pPr>
            <a:lvl5pPr marL="2399934" indent="0" algn="ctr">
              <a:buNone/>
              <a:defRPr sz="2100"/>
            </a:lvl5pPr>
            <a:lvl6pPr marL="2999918" indent="0" algn="ctr">
              <a:buNone/>
              <a:defRPr sz="2100"/>
            </a:lvl6pPr>
            <a:lvl7pPr marL="3599901" indent="0" algn="ctr">
              <a:buNone/>
              <a:defRPr sz="2100"/>
            </a:lvl7pPr>
            <a:lvl8pPr marL="4199885" indent="0" algn="ctr">
              <a:buNone/>
              <a:defRPr sz="2100"/>
            </a:lvl8pPr>
            <a:lvl9pPr marL="4799868" indent="0" algn="ctr"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1F983-A648-D341-AA9A-BB4DC958A189}" type="datetimeFigureOut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08AF-24CC-5E44-BE44-90C4314D4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1F983-A648-D341-AA9A-BB4DC958A189}" type="datetimeFigureOut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08AF-24CC-5E44-BE44-90C4314D4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79142"/>
            <a:ext cx="2628900" cy="762669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79142"/>
            <a:ext cx="7734300" cy="762669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1F983-A648-D341-AA9A-BB4DC958A189}" type="datetimeFigureOut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08AF-24CC-5E44-BE44-90C4314D4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1F983-A648-D341-AA9A-BB4DC958A189}" type="datetimeFigureOut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08AF-24CC-5E44-BE44-90C4314D4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43638"/>
            <a:ext cx="10515600" cy="3743557"/>
          </a:xfrm>
        </p:spPr>
        <p:txBody>
          <a:bodyPr anchor="b"/>
          <a:lstStyle>
            <a:lvl1pPr>
              <a:defRPr sz="787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022610"/>
            <a:ext cx="10515600" cy="1968648"/>
          </a:xfrm>
        </p:spPr>
        <p:txBody>
          <a:bodyPr/>
          <a:lstStyle>
            <a:lvl1pPr marL="0" indent="0">
              <a:buNone/>
              <a:defRPr sz="3150">
                <a:solidFill>
                  <a:schemeClr val="tx1"/>
                </a:solidFill>
              </a:defRPr>
            </a:lvl1pPr>
            <a:lvl2pPr marL="599984" indent="0">
              <a:buNone/>
              <a:defRPr sz="2625">
                <a:solidFill>
                  <a:schemeClr val="tx1">
                    <a:tint val="75000"/>
                  </a:schemeClr>
                </a:solidFill>
              </a:defRPr>
            </a:lvl2pPr>
            <a:lvl3pPr marL="1199967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3pPr>
            <a:lvl4pPr marL="17999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39993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299991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59990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19988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79986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1F983-A648-D341-AA9A-BB4DC958A189}" type="datetimeFigureOut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08AF-24CC-5E44-BE44-90C4314D4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95710"/>
            <a:ext cx="5181600" cy="5710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95710"/>
            <a:ext cx="5181600" cy="5710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1F983-A648-D341-AA9A-BB4DC958A189}" type="datetimeFigureOut">
              <a:rPr lang="en-US" smtClean="0"/>
              <a:t>1/25/20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08AF-24CC-5E44-BE44-90C4314D4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79144"/>
            <a:ext cx="10515600" cy="17394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06137"/>
            <a:ext cx="5157787" cy="1081194"/>
          </a:xfrm>
        </p:spPr>
        <p:txBody>
          <a:bodyPr anchor="b"/>
          <a:lstStyle>
            <a:lvl1pPr marL="0" indent="0">
              <a:buNone/>
              <a:defRPr sz="3150" b="1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287331"/>
            <a:ext cx="5157787" cy="48351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06137"/>
            <a:ext cx="5183188" cy="1081194"/>
          </a:xfrm>
        </p:spPr>
        <p:txBody>
          <a:bodyPr anchor="b"/>
          <a:lstStyle>
            <a:lvl1pPr marL="0" indent="0">
              <a:buNone/>
              <a:defRPr sz="3150" b="1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287331"/>
            <a:ext cx="5183188" cy="48351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1F983-A648-D341-AA9A-BB4DC958A189}" type="datetimeFigureOut">
              <a:rPr lang="en-US" smtClean="0"/>
              <a:t>1/25/20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08AF-24CC-5E44-BE44-90C4314D4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1F983-A648-D341-AA9A-BB4DC958A189}" type="datetimeFigureOut">
              <a:rPr lang="en-US" smtClean="0"/>
              <a:t>1/25/20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08AF-24CC-5E44-BE44-90C4314D4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1F983-A648-D341-AA9A-BB4DC958A189}" type="datetimeFigureOut">
              <a:rPr lang="en-US" smtClean="0"/>
              <a:t>1/25/20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08AF-24CC-5E44-BE44-90C4314D4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99969"/>
            <a:ext cx="3932237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295769"/>
            <a:ext cx="6172200" cy="6395505"/>
          </a:xfrm>
        </p:spPr>
        <p:txBody>
          <a:bodyPr/>
          <a:lstStyle>
            <a:lvl1pPr>
              <a:defRPr sz="4199"/>
            </a:lvl1pPr>
            <a:lvl2pPr>
              <a:defRPr sz="3674"/>
            </a:lvl2pPr>
            <a:lvl3pPr>
              <a:defRPr sz="3150"/>
            </a:lvl3pPr>
            <a:lvl4pPr>
              <a:defRPr sz="2625"/>
            </a:lvl4pPr>
            <a:lvl5pPr>
              <a:defRPr sz="2625"/>
            </a:lvl5pPr>
            <a:lvl6pPr>
              <a:defRPr sz="2625"/>
            </a:lvl6pPr>
            <a:lvl7pPr>
              <a:defRPr sz="2625"/>
            </a:lvl7pPr>
            <a:lvl8pPr>
              <a:defRPr sz="2625"/>
            </a:lvl8pPr>
            <a:lvl9pPr>
              <a:defRPr sz="26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699862"/>
            <a:ext cx="3932237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84" indent="0">
              <a:buNone/>
              <a:defRPr sz="1837"/>
            </a:lvl2pPr>
            <a:lvl3pPr marL="1199967" indent="0">
              <a:buNone/>
              <a:defRPr sz="1575"/>
            </a:lvl3pPr>
            <a:lvl4pPr marL="1799951" indent="0">
              <a:buNone/>
              <a:defRPr sz="1312"/>
            </a:lvl4pPr>
            <a:lvl5pPr marL="2399934" indent="0">
              <a:buNone/>
              <a:defRPr sz="1312"/>
            </a:lvl5pPr>
            <a:lvl6pPr marL="2999918" indent="0">
              <a:buNone/>
              <a:defRPr sz="1312"/>
            </a:lvl6pPr>
            <a:lvl7pPr marL="3599901" indent="0">
              <a:buNone/>
              <a:defRPr sz="1312"/>
            </a:lvl7pPr>
            <a:lvl8pPr marL="4199885" indent="0">
              <a:buNone/>
              <a:defRPr sz="1312"/>
            </a:lvl8pPr>
            <a:lvl9pPr marL="4799868" indent="0">
              <a:buNone/>
              <a:defRPr sz="131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1F983-A648-D341-AA9A-BB4DC958A189}" type="datetimeFigureOut">
              <a:rPr lang="en-US" smtClean="0"/>
              <a:t>1/25/20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08AF-24CC-5E44-BE44-90C4314D4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99969"/>
            <a:ext cx="3932237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295769"/>
            <a:ext cx="6172200" cy="6395505"/>
          </a:xfrm>
        </p:spPr>
        <p:txBody>
          <a:bodyPr anchor="t"/>
          <a:lstStyle>
            <a:lvl1pPr marL="0" indent="0">
              <a:buNone/>
              <a:defRPr sz="4199"/>
            </a:lvl1pPr>
            <a:lvl2pPr marL="599984" indent="0">
              <a:buNone/>
              <a:defRPr sz="3674"/>
            </a:lvl2pPr>
            <a:lvl3pPr marL="1199967" indent="0">
              <a:buNone/>
              <a:defRPr sz="3150"/>
            </a:lvl3pPr>
            <a:lvl4pPr marL="1799951" indent="0">
              <a:buNone/>
              <a:defRPr sz="2625"/>
            </a:lvl4pPr>
            <a:lvl5pPr marL="2399934" indent="0">
              <a:buNone/>
              <a:defRPr sz="2625"/>
            </a:lvl5pPr>
            <a:lvl6pPr marL="2999918" indent="0">
              <a:buNone/>
              <a:defRPr sz="2625"/>
            </a:lvl6pPr>
            <a:lvl7pPr marL="3599901" indent="0">
              <a:buNone/>
              <a:defRPr sz="2625"/>
            </a:lvl7pPr>
            <a:lvl8pPr marL="4199885" indent="0">
              <a:buNone/>
              <a:defRPr sz="2625"/>
            </a:lvl8pPr>
            <a:lvl9pPr marL="4799868" indent="0">
              <a:buNone/>
              <a:defRPr sz="2625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699862"/>
            <a:ext cx="3932237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84" indent="0">
              <a:buNone/>
              <a:defRPr sz="1837"/>
            </a:lvl2pPr>
            <a:lvl3pPr marL="1199967" indent="0">
              <a:buNone/>
              <a:defRPr sz="1575"/>
            </a:lvl3pPr>
            <a:lvl4pPr marL="1799951" indent="0">
              <a:buNone/>
              <a:defRPr sz="1312"/>
            </a:lvl4pPr>
            <a:lvl5pPr marL="2399934" indent="0">
              <a:buNone/>
              <a:defRPr sz="1312"/>
            </a:lvl5pPr>
            <a:lvl6pPr marL="2999918" indent="0">
              <a:buNone/>
              <a:defRPr sz="1312"/>
            </a:lvl6pPr>
            <a:lvl7pPr marL="3599901" indent="0">
              <a:buNone/>
              <a:defRPr sz="1312"/>
            </a:lvl7pPr>
            <a:lvl8pPr marL="4199885" indent="0">
              <a:buNone/>
              <a:defRPr sz="1312"/>
            </a:lvl8pPr>
            <a:lvl9pPr marL="4799868" indent="0">
              <a:buNone/>
              <a:defRPr sz="131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1F983-A648-D341-AA9A-BB4DC958A189}" type="datetimeFigureOut">
              <a:rPr lang="en-US" smtClean="0"/>
              <a:t>1/25/20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08AF-24CC-5E44-BE44-90C4314D4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79144"/>
            <a:ext cx="10515600" cy="173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395710"/>
            <a:ext cx="10515600" cy="571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341240"/>
            <a:ext cx="2743200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1F983-A648-D341-AA9A-BB4DC958A189}" type="datetimeFigureOut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341240"/>
            <a:ext cx="4114800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341240"/>
            <a:ext cx="2743200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A08AF-24CC-5E44-BE44-90C4314D4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80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199967" rtl="0" eaLnBrk="1" latinLnBrk="0" hangingPunct="1">
        <a:lnSpc>
          <a:spcPct val="90000"/>
        </a:lnSpc>
        <a:spcBef>
          <a:spcPct val="0"/>
        </a:spcBef>
        <a:buNone/>
        <a:defRPr sz="57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9992" indent="-299992" algn="l" defTabSz="119996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3674" kern="1200">
          <a:solidFill>
            <a:schemeClr val="tx1"/>
          </a:solidFill>
          <a:latin typeface="+mn-lt"/>
          <a:ea typeface="+mn-ea"/>
          <a:cs typeface="+mn-cs"/>
        </a:defRPr>
      </a:lvl1pPr>
      <a:lvl2pPr marL="899975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2pPr>
      <a:lvl3pPr marL="1499959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625" kern="1200">
          <a:solidFill>
            <a:schemeClr val="tx1"/>
          </a:solidFill>
          <a:latin typeface="+mn-lt"/>
          <a:ea typeface="+mn-ea"/>
          <a:cs typeface="+mn-cs"/>
        </a:defRPr>
      </a:lvl3pPr>
      <a:lvl4pPr marL="2099942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699926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3299910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899893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499877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5099860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99984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99967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799951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399934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2999918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599901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199885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4799868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svg"/><Relationship Id="rId12" Type="http://schemas.openxmlformats.org/officeDocument/2006/relationships/image" Target="../media/image11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057F942-DFEC-7843-9D88-AFE06C3D5E94}"/>
              </a:ext>
            </a:extLst>
          </p:cNvPr>
          <p:cNvGrpSpPr/>
          <p:nvPr/>
        </p:nvGrpSpPr>
        <p:grpSpPr>
          <a:xfrm>
            <a:off x="786737" y="495226"/>
            <a:ext cx="10618687" cy="8015402"/>
            <a:chOff x="539999" y="466198"/>
            <a:chExt cx="10618687" cy="8015402"/>
          </a:xfrm>
        </p:grpSpPr>
        <p:sp>
          <p:nvSpPr>
            <p:cNvPr id="22" name="Rectangle 21"/>
            <p:cNvSpPr/>
            <p:nvPr/>
          </p:nvSpPr>
          <p:spPr>
            <a:xfrm>
              <a:off x="8525586" y="1620274"/>
              <a:ext cx="2318400" cy="6859848"/>
            </a:xfrm>
            <a:prstGeom prst="rect">
              <a:avLst/>
            </a:prstGeom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822922" y="466198"/>
              <a:ext cx="29659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Yanone Kaffeesatz" panose="02000000000000000000" pitchFamily="2" charset="77"/>
                </a:rPr>
                <a:t>WINTER</a:t>
              </a:r>
            </a:p>
            <a:p>
              <a:pPr algn="ctr"/>
              <a:r>
                <a:rPr lang="en-US" sz="3000" b="1" dirty="0">
                  <a:latin typeface="Yanone Kaffeesatz" panose="02000000000000000000" pitchFamily="2" charset="77"/>
                </a:rPr>
                <a:t>JAN - APR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192731" y="466198"/>
              <a:ext cx="29659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Yanone Kaffeesatz" panose="02000000000000000000" pitchFamily="2" charset="77"/>
                </a:rPr>
                <a:t>SPRING</a:t>
              </a:r>
            </a:p>
            <a:p>
              <a:pPr algn="ctr"/>
              <a:r>
                <a:rPr lang="en-US" sz="3000" b="1" dirty="0">
                  <a:latin typeface="Yanone Kaffeesatz" panose="02000000000000000000" pitchFamily="2" charset="77"/>
                </a:rPr>
                <a:t>MAY - JUN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2190" y="466198"/>
              <a:ext cx="29659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Yanone Kaffeesatz" panose="02000000000000000000" pitchFamily="2" charset="77"/>
                </a:rPr>
                <a:t>FALL</a:t>
              </a:r>
            </a:p>
            <a:p>
              <a:pPr algn="ctr"/>
              <a:r>
                <a:rPr lang="en-US" sz="3000" b="1" dirty="0">
                  <a:latin typeface="Yanone Kaffeesatz" panose="02000000000000000000" pitchFamily="2" charset="77"/>
                </a:rPr>
                <a:t>SEP - DEC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526814" y="6321600"/>
              <a:ext cx="3602575" cy="2160000"/>
            </a:xfrm>
            <a:prstGeom prst="rect">
              <a:avLst/>
            </a:prstGeom>
            <a:solidFill>
              <a:srgbClr val="59E4F0"/>
            </a:solidFill>
            <a:ln w="38100">
              <a:solidFill>
                <a:schemeClr val="bg2"/>
              </a:solidFill>
            </a:ln>
            <a:effectLst>
              <a:glow>
                <a:schemeClr val="accent1">
                  <a:alpha val="40000"/>
                </a:schemeClr>
              </a:glow>
              <a:outerShdw sx="1000" sy="1000" algn="ctr" rotWithShape="0">
                <a:srgbClr val="000000"/>
              </a:outerShdw>
              <a:reflection endPos="0" dir="5400000" sy="-100000" algn="bl" rotWithShape="0"/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557010" y="3960000"/>
              <a:ext cx="3603600" cy="2160000"/>
            </a:xfrm>
            <a:prstGeom prst="rect">
              <a:avLst/>
            </a:prstGeom>
            <a:solidFill>
              <a:srgbClr val="59E4F0"/>
            </a:solidFill>
            <a:ln w="38100">
              <a:solidFill>
                <a:schemeClr val="bg2"/>
              </a:solidFill>
            </a:ln>
            <a:effectLst>
              <a:glow>
                <a:schemeClr val="accent1">
                  <a:alpha val="40000"/>
                </a:schemeClr>
              </a:glow>
              <a:outerShdw sx="1000" sy="1000" algn="ctr" rotWithShape="0">
                <a:srgbClr val="000000"/>
              </a:outerShdw>
              <a:reflection endPos="0" dir="5400000" sy="-100000" algn="bl" rotWithShape="0"/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57010" y="1620000"/>
              <a:ext cx="3603600" cy="2160000"/>
            </a:xfrm>
            <a:prstGeom prst="rect">
              <a:avLst/>
            </a:prstGeom>
            <a:solidFill>
              <a:srgbClr val="59E4F0"/>
            </a:solidFill>
            <a:ln w="38100">
              <a:solidFill>
                <a:schemeClr val="bg2"/>
              </a:solidFill>
            </a:ln>
            <a:effectLst>
              <a:glow>
                <a:schemeClr val="accent1">
                  <a:alpha val="40000"/>
                </a:schemeClr>
              </a:glow>
              <a:outerShdw sx="1000" sy="1000" algn="ctr" rotWithShape="0">
                <a:srgbClr val="000000"/>
              </a:outerShdw>
              <a:reflection endPos="0" dir="5400000" sy="-100000" algn="bl" rotWithShape="0"/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40000" y="6321600"/>
              <a:ext cx="3602575" cy="2160000"/>
            </a:xfrm>
            <a:prstGeom prst="rect">
              <a:avLst/>
            </a:prstGeom>
            <a:solidFill>
              <a:srgbClr val="59E4F0"/>
            </a:solidFill>
            <a:ln w="38100">
              <a:solidFill>
                <a:schemeClr val="bg2"/>
              </a:solidFill>
            </a:ln>
            <a:effectLst>
              <a:glow>
                <a:schemeClr val="accent1">
                  <a:alpha val="40000"/>
                </a:schemeClr>
              </a:glow>
              <a:outerShdw sx="1000" sy="1000" algn="ctr" rotWithShape="0">
                <a:srgbClr val="000000"/>
              </a:outerShdw>
              <a:reflection endPos="0" dir="5400000" sy="-100000" algn="bl" rotWithShape="0"/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39999" y="3960000"/>
              <a:ext cx="3602575" cy="2160000"/>
            </a:xfrm>
            <a:prstGeom prst="rect">
              <a:avLst/>
            </a:prstGeom>
            <a:solidFill>
              <a:srgbClr val="59E4F0"/>
            </a:solidFill>
            <a:ln w="38100">
              <a:solidFill>
                <a:schemeClr val="bg2"/>
              </a:solidFill>
            </a:ln>
            <a:effectLst>
              <a:glow>
                <a:schemeClr val="accent1">
                  <a:alpha val="40000"/>
                </a:schemeClr>
              </a:glow>
              <a:outerShdw sx="1000" sy="1000" algn="ctr" rotWithShape="0">
                <a:srgbClr val="000000"/>
              </a:outerShdw>
              <a:reflection endPos="0" dir="5400000" sy="-100000" algn="bl" rotWithShape="0"/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40000" y="1620271"/>
              <a:ext cx="3602575" cy="2160000"/>
            </a:xfrm>
            <a:prstGeom prst="rect">
              <a:avLst/>
            </a:prstGeom>
            <a:solidFill>
              <a:srgbClr val="59E4F0"/>
            </a:solidFill>
            <a:ln w="38100">
              <a:solidFill>
                <a:schemeClr val="bg2"/>
              </a:solidFill>
            </a:ln>
            <a:effectLst>
              <a:glow>
                <a:schemeClr val="accent1">
                  <a:alpha val="40000"/>
                </a:schemeClr>
              </a:glow>
              <a:outerShdw sx="1000" sy="1000" algn="ctr" rotWithShape="0">
                <a:srgbClr val="000000"/>
              </a:outerShdw>
              <a:reflection endPos="0" dir="5400000" sy="-100000" algn="bl" rotWithShape="0"/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0000" y="1800000"/>
              <a:ext cx="3602574" cy="180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Yanone Kaffeesatz" panose="02000000000000000000" pitchFamily="2" charset="77"/>
                </a:rPr>
                <a:t>Block 1 </a:t>
              </a:r>
              <a:r>
                <a:rPr lang="en-US" sz="1200" dirty="0">
                  <a:latin typeface="Yanone Kaffeesatz" panose="02000000000000000000" pitchFamily="2" charset="77"/>
                  <a:ea typeface="Perpetua Titling MT Light" charset="0"/>
                  <a:cs typeface="Perpetua Titling MT Light" charset="0"/>
                </a:rPr>
                <a:t>(4 weeks)</a:t>
              </a:r>
            </a:p>
            <a:p>
              <a:pPr algn="ctr"/>
              <a:endParaRPr lang="en-US" sz="1600" dirty="0">
                <a:latin typeface="Yanone Kaffeesatz" panose="02000000000000000000" pitchFamily="2" charset="77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511 - Programming for Data Science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521 - Computing Platforms for Data Science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542 - Communication and Argumentation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551 - Descriptive Statistics and Probability for Data Science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0000" y="4140000"/>
              <a:ext cx="3602574" cy="1814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Yanone Kaffeesatz" panose="02000000000000000000" pitchFamily="2" charset="77"/>
                </a:rPr>
                <a:t>Block 2 </a:t>
              </a:r>
              <a:r>
                <a:rPr lang="en-US" sz="1200" dirty="0">
                  <a:latin typeface="Yanone Kaffeesatz" panose="02000000000000000000" pitchFamily="2" charset="77"/>
                  <a:ea typeface="Perpetua Titling MT Light" charset="0"/>
                  <a:cs typeface="Perpetua Titling MT Light" charset="0"/>
                </a:rPr>
                <a:t>(4 weeks)</a:t>
              </a:r>
            </a:p>
            <a:p>
              <a:pPr algn="ctr"/>
              <a:endParaRPr lang="en-US" sz="1600" dirty="0">
                <a:latin typeface="Yanone Kaffeesatz" panose="02000000000000000000" pitchFamily="2" charset="77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523 - Data Wrangling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531 - Data Visualization I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512 - Algorithms and Data Structures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552 - Statistical Inference and  Computation I</a:t>
              </a:r>
            </a:p>
            <a:p>
              <a:pPr marL="285750" indent="-285750">
                <a:buFont typeface="Arial" charset="0"/>
                <a:buChar char="•"/>
              </a:pPr>
              <a:endParaRPr lang="en-US" sz="1600" dirty="0">
                <a:latin typeface="Yanone Kaffeesatz" panose="02000000000000000000" pitchFamily="2" charset="7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0000" y="6501600"/>
              <a:ext cx="3602574" cy="1815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Yanone Kaffeesatz" panose="02000000000000000000" pitchFamily="2" charset="77"/>
                </a:rPr>
                <a:t>Block 3 </a:t>
              </a:r>
              <a:r>
                <a:rPr lang="en-US" sz="1200" dirty="0">
                  <a:latin typeface="Yanone Kaffeesatz" panose="02000000000000000000" pitchFamily="2" charset="77"/>
                  <a:ea typeface="Perpetua Titling MT Light" charset="0"/>
                  <a:cs typeface="Perpetua Titling MT Light" charset="0"/>
                </a:rPr>
                <a:t>(4 weeks)</a:t>
              </a:r>
            </a:p>
            <a:p>
              <a:pPr algn="ctr"/>
              <a:endParaRPr lang="en-US" sz="1600" dirty="0">
                <a:latin typeface="Yanone Kaffeesatz" panose="02000000000000000000" pitchFamily="2" charset="77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561 - Regression I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532 - Data Visualization II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571 - Supervised Learning I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513 - Databases and Data Retrieval</a:t>
              </a:r>
            </a:p>
            <a:p>
              <a:pPr marL="285750" indent="-285750">
                <a:buFont typeface="Arial" charset="0"/>
                <a:buChar char="•"/>
              </a:pPr>
              <a:endParaRPr lang="en-US" sz="1600" dirty="0">
                <a:latin typeface="Yanone Kaffeesatz" panose="02000000000000000000" pitchFamily="2" charset="7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61599" y="1800000"/>
              <a:ext cx="3602574" cy="1815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Yanone Kaffeesatz" panose="02000000000000000000" pitchFamily="2" charset="77"/>
                </a:rPr>
                <a:t>Block 4 </a:t>
              </a:r>
              <a:r>
                <a:rPr lang="en-US" sz="1200" dirty="0">
                  <a:latin typeface="Yanone Kaffeesatz" panose="02000000000000000000" pitchFamily="2" charset="77"/>
                  <a:ea typeface="Perpetua Titling MT Light" charset="0"/>
                  <a:cs typeface="Perpetua Titling MT Light" charset="0"/>
                </a:rPr>
                <a:t>(4 weeks)</a:t>
              </a:r>
            </a:p>
            <a:p>
              <a:pPr algn="ctr"/>
              <a:endParaRPr lang="en-US" sz="1600" dirty="0">
                <a:latin typeface="Yanone Kaffeesatz" panose="02000000000000000000" pitchFamily="2" charset="77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562 - Regression II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573 - Feature and Model Selection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572 - Supervised Learning II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522 - Data Science Workflows</a:t>
              </a:r>
            </a:p>
            <a:p>
              <a:endParaRPr lang="en-US" sz="1600" dirty="0">
                <a:latin typeface="Yanone Kaffeesatz" panose="02000000000000000000" pitchFamily="2" charset="7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561599" y="4140000"/>
              <a:ext cx="360257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Yanone Kaffeesatz" panose="02000000000000000000" pitchFamily="2" charset="77"/>
                </a:rPr>
                <a:t>Block 5 </a:t>
              </a:r>
              <a:r>
                <a:rPr lang="en-US" sz="1200" dirty="0">
                  <a:latin typeface="Yanone Kaffeesatz" panose="02000000000000000000" pitchFamily="2" charset="77"/>
                  <a:ea typeface="Perpetua Titling MT Light" charset="0"/>
                  <a:cs typeface="Perpetua Titling MT Light" charset="0"/>
                </a:rPr>
                <a:t>(4 weeks)</a:t>
              </a:r>
            </a:p>
            <a:p>
              <a:pPr algn="ctr"/>
              <a:endParaRPr lang="en-US" sz="1600" dirty="0">
                <a:latin typeface="Yanone Kaffeesatz" panose="02000000000000000000" pitchFamily="2" charset="77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563 - Unsupervised Learning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553 - Statistical Inference and  Computation II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524 - Collaborative Software Development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574 - Spatial and Temporal Models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561599" y="6501600"/>
              <a:ext cx="360257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Yanone Kaffeesatz" panose="02000000000000000000" pitchFamily="2" charset="77"/>
                </a:rPr>
                <a:t>Block 6 </a:t>
              </a:r>
              <a:r>
                <a:rPr lang="en-US" sz="1200" dirty="0">
                  <a:latin typeface="Yanone Kaffeesatz" panose="02000000000000000000" pitchFamily="2" charset="77"/>
                  <a:ea typeface="Perpetua Titling MT Light" charset="0"/>
                  <a:cs typeface="Perpetua Titling MT Light" charset="0"/>
                </a:rPr>
                <a:t>(4 weeks)</a:t>
              </a:r>
            </a:p>
            <a:p>
              <a:pPr algn="ctr"/>
              <a:endParaRPr lang="en-US" sz="1600" dirty="0">
                <a:latin typeface="Yanone Kaffeesatz" panose="02000000000000000000" pitchFamily="2" charset="77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575 - Advanced Machine Learning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541 - Privacy, Ethics and Security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554 - Experimentation and Causal Inference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>
                  <a:latin typeface="Yanone Kaffeesatz" panose="02000000000000000000" pitchFamily="2" charset="77"/>
                </a:rPr>
                <a:t>525 - Web and Cloud Computing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560532" y="4270306"/>
              <a:ext cx="2316882" cy="160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Yanone Kaffeesatz" panose="02000000000000000000" pitchFamily="2" charset="77"/>
                </a:rPr>
                <a:t>CAPSTONE </a:t>
              </a:r>
            </a:p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Yanone Kaffeesatz" panose="02000000000000000000" pitchFamily="2" charset="77"/>
                </a:rPr>
                <a:t>PROJECT</a:t>
              </a:r>
            </a:p>
            <a:p>
              <a:pPr algn="ctr"/>
              <a:endParaRPr lang="en-US" sz="1600" dirty="0">
                <a:latin typeface="Yanone Kaffeesatz" panose="02000000000000000000" pitchFamily="2" charset="77"/>
              </a:endParaRP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Yanone Kaffeesatz" panose="02000000000000000000" pitchFamily="2" charset="77"/>
                  <a:ea typeface="Perpetua Titling MT Light" charset="0"/>
                  <a:cs typeface="Perpetua Titling MT Light" charset="0"/>
                </a:rPr>
                <a:t>(8 weeks)</a:t>
              </a:r>
            </a:p>
            <a:p>
              <a:pPr algn="ctr"/>
              <a:endParaRPr lang="en-US" sz="1600" dirty="0">
                <a:latin typeface="Yanone Kaffeesatz" panose="02000000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7607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8772324" y="1155817"/>
            <a:ext cx="2318400" cy="685984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69660" y="190423"/>
            <a:ext cx="2965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Yanone Kaffeesatz" panose="02000000000000000000" pitchFamily="2" charset="77"/>
              </a:rPr>
              <a:t>WINTER</a:t>
            </a:r>
          </a:p>
          <a:p>
            <a:pPr algn="ctr"/>
            <a:r>
              <a:rPr lang="en-US" sz="2800" b="1" dirty="0">
                <a:latin typeface="Yanone Kaffeesatz" panose="02000000000000000000" pitchFamily="2" charset="77"/>
              </a:rPr>
              <a:t>JAN - APR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39469" y="190423"/>
            <a:ext cx="2965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Yanone Kaffeesatz" panose="02000000000000000000" pitchFamily="2" charset="77"/>
              </a:rPr>
              <a:t>SPRING</a:t>
            </a:r>
          </a:p>
          <a:p>
            <a:pPr algn="ctr"/>
            <a:r>
              <a:rPr lang="en-US" sz="2800" b="1" dirty="0">
                <a:latin typeface="Yanone Kaffeesatz" panose="02000000000000000000" pitchFamily="2" charset="77"/>
              </a:rPr>
              <a:t>MAY - JUN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78928" y="190423"/>
            <a:ext cx="2965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Yanone Kaffeesatz" panose="02000000000000000000" pitchFamily="2" charset="77"/>
              </a:rPr>
              <a:t>FALL</a:t>
            </a:r>
          </a:p>
          <a:p>
            <a:pPr algn="ctr"/>
            <a:r>
              <a:rPr lang="en-US" sz="2800" b="1" dirty="0">
                <a:latin typeface="Yanone Kaffeesatz" panose="02000000000000000000" pitchFamily="2" charset="77"/>
              </a:rPr>
              <a:t>SEP - DEC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773552" y="5857143"/>
            <a:ext cx="3602575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2"/>
            </a:solidFill>
          </a:ln>
          <a:effectLst>
            <a:glow>
              <a:schemeClr val="accent1">
                <a:alpha val="40000"/>
              </a:schemeClr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803748" y="3495543"/>
            <a:ext cx="36036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2"/>
            </a:solidFill>
          </a:ln>
          <a:effectLst>
            <a:glow>
              <a:schemeClr val="accent1">
                <a:alpha val="40000"/>
              </a:schemeClr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803748" y="1155543"/>
            <a:ext cx="36036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2"/>
            </a:solidFill>
          </a:ln>
          <a:effectLst>
            <a:glow>
              <a:schemeClr val="accent1">
                <a:alpha val="40000"/>
              </a:schemeClr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86738" y="5857143"/>
            <a:ext cx="3602575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2"/>
            </a:solidFill>
          </a:ln>
          <a:effectLst>
            <a:glow>
              <a:schemeClr val="accent1">
                <a:alpha val="40000"/>
              </a:schemeClr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86737" y="3495543"/>
            <a:ext cx="3602575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2"/>
            </a:solidFill>
          </a:ln>
          <a:effectLst>
            <a:glow>
              <a:schemeClr val="accent1">
                <a:alpha val="40000"/>
              </a:schemeClr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86738" y="1155814"/>
            <a:ext cx="3602575" cy="2160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 w="38100">
            <a:solidFill>
              <a:schemeClr val="bg2"/>
            </a:solidFill>
          </a:ln>
          <a:effectLst>
            <a:glow>
              <a:schemeClr val="accent1">
                <a:alpha val="40000"/>
              </a:schemeClr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86738" y="1335543"/>
            <a:ext cx="3602574" cy="18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Yanone Kaffeesatz" panose="02000000000000000000" pitchFamily="2" charset="77"/>
              </a:rPr>
              <a:t>Block 1 </a:t>
            </a:r>
            <a:r>
              <a:rPr lang="en-US" sz="1200" dirty="0">
                <a:latin typeface="Yanone Kaffeesatz" panose="02000000000000000000" pitchFamily="2" charset="77"/>
                <a:ea typeface="Perpetua Titling MT Light" charset="0"/>
                <a:cs typeface="Perpetua Titling MT Light" charset="0"/>
              </a:rPr>
              <a:t>(4 weeks)</a:t>
            </a:r>
          </a:p>
          <a:p>
            <a:pPr algn="ctr"/>
            <a:endParaRPr lang="en-US" sz="1600" dirty="0">
              <a:latin typeface="Yanone Kaffeesatz" panose="02000000000000000000" pitchFamily="2" charset="77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FF2F92"/>
                </a:solidFill>
                <a:latin typeface="Yanone Kaffeesatz" panose="02000000000000000000" pitchFamily="2" charset="77"/>
              </a:rPr>
              <a:t>511 - Programming for Data Science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FF2F92"/>
                </a:solidFill>
                <a:latin typeface="Yanone Kaffeesatz" panose="02000000000000000000" pitchFamily="2" charset="77"/>
              </a:rPr>
              <a:t>521 - Computing Platforms for Data Science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Yanone Kaffeesatz" panose="02000000000000000000" pitchFamily="2" charset="77"/>
              </a:rPr>
              <a:t>542 - Communication and Argumentation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0432FF"/>
                </a:solidFill>
                <a:latin typeface="Yanone Kaffeesatz" panose="02000000000000000000" pitchFamily="2" charset="77"/>
              </a:rPr>
              <a:t>551 - Descriptive Statistics and Probability for Data Science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6738" y="3675543"/>
            <a:ext cx="3602574" cy="18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Yanone Kaffeesatz" panose="02000000000000000000" pitchFamily="2" charset="77"/>
              </a:rPr>
              <a:t>Block 2 </a:t>
            </a:r>
            <a:r>
              <a:rPr lang="en-US" sz="1200" dirty="0">
                <a:latin typeface="Yanone Kaffeesatz" panose="02000000000000000000" pitchFamily="2" charset="77"/>
                <a:ea typeface="Perpetua Titling MT Light" charset="0"/>
                <a:cs typeface="Perpetua Titling MT Light" charset="0"/>
              </a:rPr>
              <a:t>(4 weeks)</a:t>
            </a:r>
          </a:p>
          <a:p>
            <a:pPr algn="ctr"/>
            <a:endParaRPr lang="en-US" sz="1600" dirty="0">
              <a:latin typeface="Yanone Kaffeesatz" panose="02000000000000000000" pitchFamily="2" charset="77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FF2F92"/>
                </a:solidFill>
                <a:latin typeface="Yanone Kaffeesatz" panose="02000000000000000000" pitchFamily="2" charset="77"/>
              </a:rPr>
              <a:t>523 - Data Wrangling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FF2F92"/>
                </a:solidFill>
                <a:latin typeface="Yanone Kaffeesatz" panose="02000000000000000000" pitchFamily="2" charset="77"/>
              </a:rPr>
              <a:t>531 - Data Visualization 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00B050"/>
                </a:solidFill>
                <a:latin typeface="Yanone Kaffeesatz" panose="02000000000000000000" pitchFamily="2" charset="77"/>
              </a:rPr>
              <a:t>512 - Algorithms and Data Structures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0432FF"/>
                </a:solidFill>
                <a:latin typeface="Yanone Kaffeesatz" panose="02000000000000000000" pitchFamily="2" charset="77"/>
              </a:rPr>
              <a:t>552 - Statistical Inference and  Computation I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>
              <a:latin typeface="Yanone Kaffeesatz" panose="02000000000000000000" pitchFamily="2" charset="7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86738" y="6037143"/>
            <a:ext cx="3602574" cy="181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Yanone Kaffeesatz" panose="02000000000000000000" pitchFamily="2" charset="77"/>
              </a:rPr>
              <a:t>Block 3 </a:t>
            </a:r>
            <a:r>
              <a:rPr lang="en-US" sz="1200" dirty="0">
                <a:latin typeface="Yanone Kaffeesatz" panose="02000000000000000000" pitchFamily="2" charset="77"/>
                <a:ea typeface="Perpetua Titling MT Light" charset="0"/>
                <a:cs typeface="Perpetua Titling MT Light" charset="0"/>
              </a:rPr>
              <a:t>(4 weeks)</a:t>
            </a:r>
          </a:p>
          <a:p>
            <a:pPr algn="ctr"/>
            <a:endParaRPr lang="en-US" sz="1600" dirty="0">
              <a:latin typeface="Yanone Kaffeesatz" panose="02000000000000000000" pitchFamily="2" charset="77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0432FF"/>
                </a:solidFill>
                <a:latin typeface="Yanone Kaffeesatz" panose="02000000000000000000" pitchFamily="2" charset="77"/>
              </a:rPr>
              <a:t>561 - Regression 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FF2F92"/>
                </a:solidFill>
                <a:latin typeface="Yanone Kaffeesatz" panose="02000000000000000000" pitchFamily="2" charset="77"/>
              </a:rPr>
              <a:t>532 - Data Visualization II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00B050"/>
                </a:solidFill>
                <a:latin typeface="Yanone Kaffeesatz" panose="02000000000000000000" pitchFamily="2" charset="77"/>
              </a:rPr>
              <a:t>571 - Supervised Learning 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Yanone Kaffeesatz" panose="02000000000000000000" pitchFamily="2" charset="77"/>
              </a:rPr>
              <a:t>513 - Databases and Data Retrieval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>
              <a:latin typeface="Yanone Kaffeesatz" panose="02000000000000000000" pitchFamily="2" charset="7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08337" y="1335543"/>
            <a:ext cx="3602574" cy="181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Yanone Kaffeesatz" panose="02000000000000000000" pitchFamily="2" charset="77"/>
              </a:rPr>
              <a:t>Block 4 </a:t>
            </a:r>
            <a:r>
              <a:rPr lang="en-US" sz="1200" dirty="0">
                <a:latin typeface="Yanone Kaffeesatz" panose="02000000000000000000" pitchFamily="2" charset="77"/>
                <a:ea typeface="Perpetua Titling MT Light" charset="0"/>
                <a:cs typeface="Perpetua Titling MT Light" charset="0"/>
              </a:rPr>
              <a:t>(4 weeks)</a:t>
            </a:r>
          </a:p>
          <a:p>
            <a:pPr algn="ctr"/>
            <a:endParaRPr lang="en-US" sz="1600" dirty="0">
              <a:latin typeface="Yanone Kaffeesatz" panose="02000000000000000000" pitchFamily="2" charset="77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0432FF"/>
                </a:solidFill>
                <a:latin typeface="Yanone Kaffeesatz" panose="02000000000000000000" pitchFamily="2" charset="77"/>
              </a:rPr>
              <a:t>562 - Regression II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00B050"/>
                </a:solidFill>
                <a:latin typeface="Yanone Kaffeesatz" panose="02000000000000000000" pitchFamily="2" charset="77"/>
              </a:rPr>
              <a:t>573 - Feature and Model Selection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00B050"/>
                </a:solidFill>
                <a:latin typeface="Yanone Kaffeesatz" panose="02000000000000000000" pitchFamily="2" charset="77"/>
              </a:rPr>
              <a:t>572 - Supervised Learning II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FF2F92"/>
                </a:solidFill>
                <a:latin typeface="Yanone Kaffeesatz" panose="02000000000000000000" pitchFamily="2" charset="77"/>
              </a:rPr>
              <a:t>522 - Data Science Workflows</a:t>
            </a:r>
          </a:p>
          <a:p>
            <a:endParaRPr lang="en-US" sz="1600" dirty="0">
              <a:latin typeface="Yanone Kaffeesatz" panose="02000000000000000000" pitchFamily="2" charset="7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08337" y="3675543"/>
            <a:ext cx="36025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Yanone Kaffeesatz" panose="02000000000000000000" pitchFamily="2" charset="77"/>
              </a:rPr>
              <a:t>Block 5 </a:t>
            </a:r>
            <a:r>
              <a:rPr lang="en-US" sz="1200" dirty="0">
                <a:latin typeface="Yanone Kaffeesatz" panose="02000000000000000000" pitchFamily="2" charset="77"/>
                <a:ea typeface="Perpetua Titling MT Light" charset="0"/>
                <a:cs typeface="Perpetua Titling MT Light" charset="0"/>
              </a:rPr>
              <a:t>(4 weeks)</a:t>
            </a:r>
          </a:p>
          <a:p>
            <a:pPr algn="ctr"/>
            <a:endParaRPr lang="en-US" sz="1600" dirty="0">
              <a:latin typeface="Yanone Kaffeesatz" panose="02000000000000000000" pitchFamily="2" charset="77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00B050"/>
                </a:solidFill>
                <a:latin typeface="Yanone Kaffeesatz" panose="02000000000000000000" pitchFamily="2" charset="77"/>
              </a:rPr>
              <a:t>563 - Unsupervised Learning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0432FF"/>
                </a:solidFill>
                <a:latin typeface="Yanone Kaffeesatz" panose="02000000000000000000" pitchFamily="2" charset="77"/>
              </a:rPr>
              <a:t>553 - Statistical Inference and  Computation II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FF2F92"/>
                </a:solidFill>
                <a:latin typeface="Yanone Kaffeesatz" panose="02000000000000000000" pitchFamily="2" charset="77"/>
              </a:rPr>
              <a:t>524 - Collaborative Software Development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0432FF"/>
                </a:solidFill>
                <a:latin typeface="Yanone Kaffeesatz" panose="02000000000000000000" pitchFamily="2" charset="77"/>
              </a:rPr>
              <a:t>574 - Spatial and Temporal Models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08337" y="6037143"/>
            <a:ext cx="36025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Yanone Kaffeesatz" panose="02000000000000000000" pitchFamily="2" charset="77"/>
              </a:rPr>
              <a:t>Block 6 </a:t>
            </a:r>
            <a:r>
              <a:rPr lang="en-US" sz="1200" dirty="0">
                <a:latin typeface="Yanone Kaffeesatz" panose="02000000000000000000" pitchFamily="2" charset="77"/>
                <a:ea typeface="Perpetua Titling MT Light" charset="0"/>
                <a:cs typeface="Perpetua Titling MT Light" charset="0"/>
              </a:rPr>
              <a:t>(4 weeks)</a:t>
            </a:r>
          </a:p>
          <a:p>
            <a:pPr algn="ctr"/>
            <a:endParaRPr lang="en-US" sz="1600" dirty="0">
              <a:latin typeface="Yanone Kaffeesatz" panose="02000000000000000000" pitchFamily="2" charset="77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00B050"/>
                </a:solidFill>
                <a:latin typeface="Yanone Kaffeesatz" panose="02000000000000000000" pitchFamily="2" charset="77"/>
              </a:rPr>
              <a:t>575 - Advanced Machine Learning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Yanone Kaffeesatz" panose="02000000000000000000" pitchFamily="2" charset="77"/>
              </a:rPr>
              <a:t>541 - Privacy, Ethics and Security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0432FF"/>
                </a:solidFill>
                <a:latin typeface="Yanone Kaffeesatz" panose="02000000000000000000" pitchFamily="2" charset="77"/>
              </a:rPr>
              <a:t>554 - Experimentation and Causal Inference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00B050"/>
                </a:solidFill>
                <a:latin typeface="Yanone Kaffeesatz" panose="02000000000000000000" pitchFamily="2" charset="77"/>
              </a:rPr>
              <a:t>525 - Web and Cloud Computing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807270" y="3805849"/>
            <a:ext cx="2316882" cy="160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FF2F92"/>
                </a:solidFill>
                <a:latin typeface="Yanone Kaffeesatz" panose="02000000000000000000" pitchFamily="2" charset="77"/>
              </a:rPr>
              <a:t>CAPSTONE </a:t>
            </a:r>
          </a:p>
          <a:p>
            <a:pPr algn="ctr"/>
            <a:r>
              <a:rPr lang="en-US" sz="2500" dirty="0">
                <a:solidFill>
                  <a:srgbClr val="FF2F92"/>
                </a:solidFill>
                <a:latin typeface="Yanone Kaffeesatz" panose="02000000000000000000" pitchFamily="2" charset="77"/>
              </a:rPr>
              <a:t>PROJECT</a:t>
            </a:r>
          </a:p>
          <a:p>
            <a:pPr algn="ctr"/>
            <a:endParaRPr lang="en-US" sz="1600" dirty="0">
              <a:solidFill>
                <a:srgbClr val="FF2F92"/>
              </a:solidFill>
              <a:latin typeface="Yanone Kaffeesatz" panose="02000000000000000000" pitchFamily="2" charset="77"/>
            </a:endParaRPr>
          </a:p>
          <a:p>
            <a:pPr algn="ctr"/>
            <a:r>
              <a:rPr lang="en-US" sz="1600" b="1" dirty="0">
                <a:solidFill>
                  <a:srgbClr val="FF2F92"/>
                </a:solidFill>
                <a:latin typeface="Yanone Kaffeesatz" panose="02000000000000000000" pitchFamily="2" charset="77"/>
                <a:ea typeface="Perpetua Titling MT Light" charset="0"/>
                <a:cs typeface="Perpetua Titling MT Light" charset="0"/>
              </a:rPr>
              <a:t>(8 weeks)</a:t>
            </a:r>
          </a:p>
          <a:p>
            <a:pPr algn="ctr"/>
            <a:endParaRPr lang="en-US" sz="1600" dirty="0">
              <a:latin typeface="Yanone Kaffeesatz" panose="02000000000000000000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3CE7F9-1F42-494F-B39B-CEA5EFEB80B7}"/>
              </a:ext>
            </a:extLst>
          </p:cNvPr>
          <p:cNvSpPr/>
          <p:nvPr/>
        </p:nvSpPr>
        <p:spPr>
          <a:xfrm>
            <a:off x="859809" y="8206472"/>
            <a:ext cx="38539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Yanone Kaffeesatz" panose="02000000000000000000" pitchFamily="2" charset="77"/>
              </a:rPr>
              <a:t>Languages used:  </a:t>
            </a:r>
            <a:r>
              <a:rPr lang="en-US" sz="2400" dirty="0">
                <a:solidFill>
                  <a:srgbClr val="0432FF"/>
                </a:solidFill>
                <a:latin typeface="Yanone Kaffeesatz" panose="02000000000000000000" pitchFamily="2" charset="77"/>
              </a:rPr>
              <a:t>R</a:t>
            </a:r>
            <a:r>
              <a:rPr lang="en-US" sz="2400" dirty="0">
                <a:latin typeface="Yanone Kaffeesatz" panose="02000000000000000000" pitchFamily="2" charset="77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Yanone Kaffeesatz" panose="02000000000000000000" pitchFamily="2" charset="77"/>
              </a:rPr>
              <a:t>Python</a:t>
            </a:r>
            <a:r>
              <a:rPr lang="en-US" sz="2400" dirty="0">
                <a:latin typeface="Yanone Kaffeesatz" panose="02000000000000000000" pitchFamily="2" charset="77"/>
              </a:rPr>
              <a:t>, </a:t>
            </a:r>
            <a:r>
              <a:rPr lang="en-US" sz="2400" dirty="0">
                <a:solidFill>
                  <a:srgbClr val="FF2F92"/>
                </a:solidFill>
                <a:latin typeface="Yanone Kaffeesatz" panose="02000000000000000000" pitchFamily="2" charset="77"/>
              </a:rPr>
              <a:t>R &amp; Python</a:t>
            </a:r>
            <a:endParaRPr lang="en-US" dirty="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430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0D30FCA-BDDC-034E-A993-78DE8F98F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974" y="3100524"/>
            <a:ext cx="5141432" cy="51414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52239CA-B1AB-7545-A404-17D802106DD5}"/>
              </a:ext>
            </a:extLst>
          </p:cNvPr>
          <p:cNvGrpSpPr/>
          <p:nvPr/>
        </p:nvGrpSpPr>
        <p:grpSpPr>
          <a:xfrm>
            <a:off x="2569659" y="6924650"/>
            <a:ext cx="1558958" cy="1906555"/>
            <a:chOff x="789903" y="590484"/>
            <a:chExt cx="1558958" cy="190655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0F92EA0-7C76-3547-9F13-578EAACEC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903" y="590484"/>
              <a:ext cx="1527726" cy="149192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C461B4-5CA9-B14B-848A-E51812EF0AEA}"/>
                </a:ext>
              </a:extLst>
            </p:cNvPr>
            <p:cNvSpPr txBox="1"/>
            <p:nvPr/>
          </p:nvSpPr>
          <p:spPr>
            <a:xfrm>
              <a:off x="821135" y="2037811"/>
              <a:ext cx="1527726" cy="459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GNU Make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103A911-1048-0D4B-8AB7-5E37351A6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895" y="6855519"/>
            <a:ext cx="1905000" cy="16256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2D4BC20-E2C4-6D40-95BD-93D3C8598CD5}"/>
              </a:ext>
            </a:extLst>
          </p:cNvPr>
          <p:cNvGrpSpPr>
            <a:grpSpLocks noChangeAspect="1"/>
          </p:cNvGrpSpPr>
          <p:nvPr/>
        </p:nvGrpSpPr>
        <p:grpSpPr>
          <a:xfrm>
            <a:off x="838760" y="2209098"/>
            <a:ext cx="2197570" cy="2484773"/>
            <a:chOff x="8426230" y="992397"/>
            <a:chExt cx="2604628" cy="29450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6F8232-ED5A-AC40-B25B-2729E39C4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6230" y="992397"/>
              <a:ext cx="1616529" cy="202657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C0DB579-AD39-0643-8EDF-94016BA2E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33143" y="1852600"/>
              <a:ext cx="1797715" cy="208482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C38790-555B-3740-9686-D09DC1885D9F}"/>
              </a:ext>
            </a:extLst>
          </p:cNvPr>
          <p:cNvGrpSpPr/>
          <p:nvPr/>
        </p:nvGrpSpPr>
        <p:grpSpPr>
          <a:xfrm>
            <a:off x="917244" y="4933119"/>
            <a:ext cx="2119086" cy="1922400"/>
            <a:chOff x="1436914" y="4736762"/>
            <a:chExt cx="2119086" cy="19224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B0195C7-6769-DC46-8306-7D2BF74D0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36914" y="4736762"/>
              <a:ext cx="2119086" cy="148163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6A3DC9-4DF5-B740-885D-4CFACF09FD3A}"/>
                </a:ext>
              </a:extLst>
            </p:cNvPr>
            <p:cNvSpPr/>
            <p:nvPr/>
          </p:nvSpPr>
          <p:spPr>
            <a:xfrm>
              <a:off x="1771800" y="6199934"/>
              <a:ext cx="1365502" cy="459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reticulate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43B698B-3AC1-6746-842A-211DDF68C4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7187" y="215879"/>
            <a:ext cx="2091871" cy="24239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7E635F-5BD2-5149-BE32-7CA4B3E70D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105" y="598782"/>
            <a:ext cx="3677984" cy="129052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4310A2B-4617-A74F-8ADB-494C8317695B}"/>
              </a:ext>
            </a:extLst>
          </p:cNvPr>
          <p:cNvGrpSpPr/>
          <p:nvPr/>
        </p:nvGrpSpPr>
        <p:grpSpPr>
          <a:xfrm>
            <a:off x="3749461" y="2941284"/>
            <a:ext cx="3305240" cy="1929187"/>
            <a:chOff x="7905706" y="5718354"/>
            <a:chExt cx="3305240" cy="192918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E7B8A76-8AF6-8142-9062-29931C09B6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6337" b="6349"/>
            <a:stretch/>
          </p:blipFill>
          <p:spPr>
            <a:xfrm>
              <a:off x="7905706" y="5718354"/>
              <a:ext cx="1657106" cy="192918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50D3B45-3B10-724B-937F-06A66E9B0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69702" y="5739232"/>
              <a:ext cx="1641244" cy="18502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7975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050D1B-1CE3-9145-95E6-24B0D188F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79" y="124619"/>
            <a:ext cx="9244508" cy="73066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5F346D-C341-964E-994D-B1AAF7CBF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14" y="4836279"/>
            <a:ext cx="12192000" cy="369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45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0465EF-B965-CA43-8B77-06964580B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84" y="1314450"/>
            <a:ext cx="6486716" cy="6370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A8928C-AAB5-3048-9480-9729FB5FB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791" y="714374"/>
            <a:ext cx="8160418" cy="482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34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2103</TotalTime>
  <Words>391</Words>
  <Application>Microsoft Macintosh PowerPoint</Application>
  <PresentationFormat>Custom</PresentationFormat>
  <Paragraphs>95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Yanone Kaffeesatz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29</cp:revision>
  <cp:lastPrinted>2020-01-25T22:53:16Z</cp:lastPrinted>
  <dcterms:created xsi:type="dcterms:W3CDTF">2017-04-05T18:21:00Z</dcterms:created>
  <dcterms:modified xsi:type="dcterms:W3CDTF">2020-01-27T06:01:56Z</dcterms:modified>
</cp:coreProperties>
</file>